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31"/>
  </p:handoutMasterIdLst>
  <p:sldIdLst>
    <p:sldId id="456" r:id="rId3"/>
    <p:sldId id="291" r:id="rId4"/>
    <p:sldId id="292" r:id="rId5"/>
    <p:sldId id="511" r:id="rId6"/>
    <p:sldId id="575" r:id="rId7"/>
    <p:sldId id="553" r:id="rId8"/>
    <p:sldId id="551" r:id="rId9"/>
    <p:sldId id="532" r:id="rId10"/>
    <p:sldId id="554" r:id="rId11"/>
    <p:sldId id="489" r:id="rId12"/>
    <p:sldId id="490" r:id="rId13"/>
    <p:sldId id="515" r:id="rId14"/>
    <p:sldId id="491" r:id="rId15"/>
    <p:sldId id="516" r:id="rId16"/>
    <p:sldId id="494" r:id="rId17"/>
    <p:sldId id="492" r:id="rId18"/>
    <p:sldId id="513" r:id="rId19"/>
    <p:sldId id="493" r:id="rId20"/>
    <p:sldId id="499" r:id="rId22"/>
    <p:sldId id="517" r:id="rId23"/>
    <p:sldId id="496" r:id="rId24"/>
    <p:sldId id="497" r:id="rId25"/>
    <p:sldId id="512" r:id="rId26"/>
    <p:sldId id="498" r:id="rId27"/>
    <p:sldId id="599" r:id="rId28"/>
    <p:sldId id="286" r:id="rId29"/>
    <p:sldId id="57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FF"/>
    <a:srgbClr val="00CCCC"/>
    <a:srgbClr val="0073F8"/>
    <a:srgbClr val="3072F3"/>
    <a:srgbClr val="FF6600"/>
    <a:srgbClr val="FFDD00"/>
    <a:srgbClr val="4E4B48"/>
    <a:srgbClr val="333333"/>
    <a:srgbClr val="CCCCCC"/>
    <a:srgbClr val="00B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 autoAdjust="0"/>
    <p:restoredTop sz="92935" autoAdjust="0"/>
  </p:normalViewPr>
  <p:slideViewPr>
    <p:cSldViewPr snapToGrid="0">
      <p:cViewPr varScale="1">
        <p:scale>
          <a:sx n="62" d="100"/>
          <a:sy n="62" d="100"/>
        </p:scale>
        <p:origin x="7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63097" y="602390"/>
            <a:ext cx="1588535" cy="597290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117092" y="4064742"/>
            <a:ext cx="9957816" cy="4035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</a:t>
            </a:r>
            <a:r>
              <a:rPr lang="en-US" altLang="zh-CN" dirty="0"/>
              <a:t>g</a:t>
            </a:r>
            <a:r>
              <a:rPr lang="en-US" dirty="0"/>
              <a:t>oes </a:t>
            </a:r>
            <a:r>
              <a:rPr lang="en-US" altLang="zh-CN" dirty="0"/>
              <a:t>h</a:t>
            </a:r>
            <a:r>
              <a:rPr lang="en-US" dirty="0"/>
              <a:t>ere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977899" y="2767420"/>
            <a:ext cx="10097009" cy="10922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8000"/>
              </a:lnSpc>
              <a:buNone/>
              <a:defRPr sz="6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Enter The Title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96214" y="104383"/>
            <a:ext cx="10431887" cy="553738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578" y="0"/>
            <a:ext cx="12212578" cy="6869575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778182" y="2481805"/>
            <a:ext cx="9957815" cy="130131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778185" y="2117038"/>
            <a:ext cx="9957815" cy="4888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46244" y="6447144"/>
            <a:ext cx="3106941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n-ea"/>
                <a:ea typeface="+mn-ea"/>
                <a:cs typeface="Helvetica Neue" panose="02000503000000020004" charset="0"/>
              </a:rPr>
              <a:t>2019 KE.COM ALL COPYRIGHTS  RESERVED</a:t>
            </a:r>
            <a:endParaRPr kumimoji="1" lang="zh-CN" altLang="en-US" sz="1100" dirty="0">
              <a:solidFill>
                <a:schemeClr val="bg1"/>
              </a:solidFill>
              <a:latin typeface="+mn-ea"/>
              <a:ea typeface="+mn-ea"/>
              <a:cs typeface="Helvetica Neue" panose="02000503000000020004" charset="0"/>
            </a:endParaRPr>
          </a:p>
        </p:txBody>
      </p:sp>
      <p:sp>
        <p:nvSpPr>
          <p:cNvPr id="8" name="幻灯片编号占位符 12"/>
          <p:cNvSpPr txBox="1"/>
          <p:nvPr userDrawn="1"/>
        </p:nvSpPr>
        <p:spPr>
          <a:xfrm flipH="1">
            <a:off x="0" y="6528380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灯片编号占位符 4"/>
          <p:cNvSpPr txBox="1"/>
          <p:nvPr userDrawn="1"/>
        </p:nvSpPr>
        <p:spPr>
          <a:xfrm>
            <a:off x="-4864" y="6528380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panose="02040603060201090203" charset="0"/>
                <a:cs typeface="Adobe Hebrew" panose="02040603060201090203" charset="0"/>
              </a:rPr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panose="02040603060201090203" charset="0"/>
              <a:cs typeface="Adobe Hebrew" panose="0204060306020109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2"/>
          </p:nvPr>
        </p:nvSpPr>
        <p:spPr>
          <a:xfrm>
            <a:off x="546924" y="1228298"/>
            <a:ext cx="10540758" cy="48995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Click icon to create chart</a:t>
            </a:r>
            <a:endParaRPr lang="en-US" altLang="zh-CN" dirty="0"/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54863" y="1583307"/>
            <a:ext cx="3184624" cy="210158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altLang="zh-CN" dirty="0"/>
              <a:t>Photo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1" hasCustomPrompt="1"/>
          </p:nvPr>
        </p:nvSpPr>
        <p:spPr>
          <a:xfrm>
            <a:off x="7885839" y="1583306"/>
            <a:ext cx="3184624" cy="210158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altLang="zh-CN" dirty="0"/>
              <a:t>Photo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图片占位符 4"/>
          <p:cNvSpPr>
            <a:spLocks noGrp="1"/>
          </p:cNvSpPr>
          <p:nvPr>
            <p:ph type="pic" sz="quarter" idx="12" hasCustomPrompt="1"/>
          </p:nvPr>
        </p:nvSpPr>
        <p:spPr>
          <a:xfrm>
            <a:off x="4220351" y="1583306"/>
            <a:ext cx="3184624" cy="210158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altLang="zh-CN" dirty="0"/>
              <a:t>Photo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554863" y="3684895"/>
            <a:ext cx="3184624" cy="20197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14" name="内容占位符 2"/>
          <p:cNvSpPr>
            <a:spLocks noGrp="1"/>
          </p:cNvSpPr>
          <p:nvPr>
            <p:ph idx="14"/>
          </p:nvPr>
        </p:nvSpPr>
        <p:spPr>
          <a:xfrm>
            <a:off x="4220351" y="3684895"/>
            <a:ext cx="3184624" cy="20197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15" name="内容占位符 2"/>
          <p:cNvSpPr>
            <a:spLocks noGrp="1"/>
          </p:cNvSpPr>
          <p:nvPr>
            <p:ph idx="15"/>
          </p:nvPr>
        </p:nvSpPr>
        <p:spPr>
          <a:xfrm>
            <a:off x="7885839" y="3684895"/>
            <a:ext cx="3184624" cy="20197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/>
          </p:nvPr>
        </p:nvSpPr>
        <p:spPr>
          <a:xfrm>
            <a:off x="564144" y="1231709"/>
            <a:ext cx="4840369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5" name="图表占位符 4"/>
          <p:cNvSpPr>
            <a:spLocks noGrp="1"/>
          </p:cNvSpPr>
          <p:nvPr>
            <p:ph type="chart" sz="quarter" idx="13" hasCustomPrompt="1"/>
          </p:nvPr>
        </p:nvSpPr>
        <p:spPr>
          <a:xfrm>
            <a:off x="5718175" y="1231709"/>
            <a:ext cx="5352288" cy="4799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chart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100549" y="0"/>
            <a:ext cx="609145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665382"/>
            <a:ext cx="5213606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2"/>
          </p:nvPr>
        </p:nvSpPr>
        <p:spPr>
          <a:xfrm>
            <a:off x="546924" y="1528554"/>
            <a:ext cx="5226079" cy="48995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10054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7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6478003" y="665382"/>
            <a:ext cx="5213606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2"/>
          </p:nvPr>
        </p:nvSpPr>
        <p:spPr>
          <a:xfrm>
            <a:off x="6470064" y="1528554"/>
            <a:ext cx="5226079" cy="48995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2F71F3"/>
              </a:buClr>
              <a:defRPr lang="zh-CN" altLang="en-US" sz="1800" b="0" kern="12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F71F3"/>
              </a:buClr>
              <a:buSzPct val="100000"/>
              <a:buFont typeface="ArialMT" panose="020B0604020202090204" charset="0"/>
              <a:buChar char="-"/>
              <a:defRPr lang="zh-CN" altLang="en-US" sz="1600" kern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9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946454" y="2996770"/>
            <a:ext cx="2299093" cy="8644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screen"/>
          <a:stretch>
            <a:fillRect/>
          </a:stretch>
        </p:blipFill>
        <p:spPr>
          <a:xfrm>
            <a:off x="10368581" y="-4998"/>
            <a:ext cx="1302951" cy="5428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 cstate="screen"/>
          <a:stretch>
            <a:fillRect/>
          </a:stretch>
        </p:blipFill>
        <p:spPr>
          <a:xfrm>
            <a:off x="8694057" y="3283640"/>
            <a:ext cx="3497944" cy="357436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450649" y="6447144"/>
            <a:ext cx="3106941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rgbClr val="2F71F4"/>
                </a:solidFill>
                <a:latin typeface="+mn-ea"/>
                <a:ea typeface="+mn-ea"/>
                <a:cs typeface="Arial" panose="020B0604020202090204" pitchFamily="34" charset="0"/>
              </a:rPr>
              <a:t>2019 KE.COM ALL COPYRIGHTS  RESERVED</a:t>
            </a:r>
            <a:endParaRPr kumimoji="1" lang="zh-CN" altLang="en-US" sz="1100" dirty="0">
              <a:solidFill>
                <a:srgbClr val="2F71F4"/>
              </a:solidFill>
              <a:latin typeface="+mn-ea"/>
              <a:ea typeface="+mn-ea"/>
              <a:cs typeface="Arial" panose="020B0604020202090204" pitchFamily="34" charset="0"/>
            </a:endParaRPr>
          </a:p>
        </p:txBody>
      </p:sp>
      <p:sp>
        <p:nvSpPr>
          <p:cNvPr id="6" name="幻灯片编号占位符 12"/>
          <p:cNvSpPr txBox="1"/>
          <p:nvPr userDrawn="1"/>
        </p:nvSpPr>
        <p:spPr>
          <a:xfrm flipH="1">
            <a:off x="0" y="6528380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7" name="灯片编号占位符 4"/>
          <p:cNvSpPr txBox="1"/>
          <p:nvPr userDrawn="1"/>
        </p:nvSpPr>
        <p:spPr>
          <a:xfrm>
            <a:off x="-4864" y="6528380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panose="02040603060201090203" charset="0"/>
                <a:cs typeface="Adobe Hebrew" panose="02040603060201090203" charset="0"/>
              </a:rPr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panose="02040603060201090203" charset="0"/>
              <a:cs typeface="Adobe Hebrew" panose="02040603060201090203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57253" y="4651771"/>
            <a:ext cx="414338" cy="2206229"/>
            <a:chOff x="-857253" y="4651771"/>
            <a:chExt cx="414338" cy="2206229"/>
          </a:xfrm>
        </p:grpSpPr>
        <p:sp>
          <p:nvSpPr>
            <p:cNvPr id="9" name="矩形 8"/>
            <p:cNvSpPr/>
            <p:nvPr/>
          </p:nvSpPr>
          <p:spPr>
            <a:xfrm>
              <a:off x="-857253" y="4651771"/>
              <a:ext cx="414338" cy="285751"/>
            </a:xfrm>
            <a:prstGeom prst="rect">
              <a:avLst/>
            </a:prstGeom>
            <a:solidFill>
              <a:srgbClr val="307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-857253" y="5038738"/>
              <a:ext cx="414338" cy="285751"/>
            </a:xfrm>
            <a:prstGeom prst="rect">
              <a:avLst/>
            </a:prstGeom>
            <a:solidFill>
              <a:srgbClr val="4E4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-857253" y="5425705"/>
              <a:ext cx="414338" cy="285751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-857253" y="5812672"/>
              <a:ext cx="414338" cy="285751"/>
            </a:xfrm>
            <a:prstGeom prst="rect">
              <a:avLst/>
            </a:prstGeom>
            <a:solidFill>
              <a:srgbClr val="FF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-857253" y="6185279"/>
              <a:ext cx="414338" cy="28575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857253" y="6572249"/>
              <a:ext cx="414338" cy="285751"/>
            </a:xfrm>
            <a:prstGeom prst="rect">
              <a:avLst/>
            </a:prstGeom>
            <a:solidFill>
              <a:srgbClr val="00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0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3.xml"/><Relationship Id="rId1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97" y="365126"/>
            <a:ext cx="10515600" cy="652306"/>
          </a:xfrm>
        </p:spPr>
        <p:txBody>
          <a:bodyPr/>
          <a:lstStyle/>
          <a:p>
            <a:r>
              <a:rPr lang="zh-CN" altLang="en-US" b="1" dirty="0"/>
              <a:t>扫码进群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-1397" y="1455354"/>
            <a:ext cx="10896239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① 活动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获取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 贝壳内推机会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 本活动抽奖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0"/>
            <a:ext cx="54229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50" y="1798320"/>
            <a:ext cx="4834890" cy="4151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774" y="0"/>
            <a:ext cx="3488013" cy="6858000"/>
          </a:xfrm>
          <a:prstGeom prst="rect">
            <a:avLst/>
          </a:prstGeom>
          <a:solidFill>
            <a:srgbClr val="007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416867" y="1726208"/>
            <a:ext cx="237502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</a:t>
            </a:r>
            <a:endParaRPr lang="zh-CN" altLang="en-US" sz="50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24697" y="1245432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5114871" y="124536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发展历程</a:t>
            </a:r>
            <a:endParaRPr lang="zh-CN" altLang="en-US" sz="2400" b="1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5080581" y="292479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实战分享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MH_Number_4">
            <a:hlinkClick r:id="rId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924697" y="2085089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MH_Number_4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24697" y="2924746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MH_Number_4">
            <a:hlinkClick r:id="rId1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924697" y="3764403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H_Entry_2">
            <a:hlinkClick r:id="rId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5080581" y="378863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产品交流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Entry_2">
            <a:hlinkClick r:id="rId1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087566" y="211516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线上规模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15035" y="-792480"/>
            <a:ext cx="13802360" cy="77558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763" y="144781"/>
            <a:ext cx="10515600" cy="652306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发展历程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774" y="0"/>
            <a:ext cx="3488013" cy="6858000"/>
          </a:xfrm>
          <a:prstGeom prst="rect">
            <a:avLst/>
          </a:prstGeom>
          <a:solidFill>
            <a:srgbClr val="007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416867" y="1726208"/>
            <a:ext cx="237502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</a:t>
            </a:r>
            <a:endParaRPr lang="zh-CN" altLang="en-US" sz="50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24697" y="1245432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5114871" y="124536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发展历程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5080581" y="292479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实战分享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MH_Number_4">
            <a:hlinkClick r:id="rId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924697" y="2085089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MH_Number_4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24697" y="2924746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MH_Number_4">
            <a:hlinkClick r:id="rId1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924697" y="3764403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H_Entry_2">
            <a:hlinkClick r:id="rId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5080581" y="378863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产品交流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Entry_2">
            <a:hlinkClick r:id="rId1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087566" y="211516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线上规模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070" y="-384175"/>
            <a:ext cx="12296140" cy="719455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5603" y="-20954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线上规模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774" y="0"/>
            <a:ext cx="3488013" cy="6858000"/>
          </a:xfrm>
          <a:prstGeom prst="rect">
            <a:avLst/>
          </a:prstGeom>
          <a:solidFill>
            <a:srgbClr val="007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416867" y="1726208"/>
            <a:ext cx="237502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</a:t>
            </a:r>
            <a:endParaRPr lang="zh-CN" altLang="en-US" sz="50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24697" y="1245432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5114871" y="124536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发展历程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5080581" y="292479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实战分享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MH_Number_4">
            <a:hlinkClick r:id="rId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924697" y="2085089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MH_Number_4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24697" y="2924746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MH_Number_4">
            <a:hlinkClick r:id="rId1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924697" y="3764403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H_Entry_2">
            <a:hlinkClick r:id="rId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5080581" y="378863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产品交流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Entry_2">
            <a:hlinkClick r:id="rId1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087566" y="211516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线上规模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5278" y="177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项目架构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-20320"/>
            <a:ext cx="10333990" cy="3835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405" y="4033520"/>
            <a:ext cx="3997960" cy="26765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满载弊端：                                                              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GC &amp; ES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存储：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bulk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数据丢弃     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优化后：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消灭锯齿状流量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数据丢弃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644" r="51839"/>
          <a:stretch>
            <a:fillRect/>
          </a:stretch>
        </p:blipFill>
        <p:spPr>
          <a:xfrm>
            <a:off x="5760720" y="4145280"/>
            <a:ext cx="6434455" cy="2640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0" y="4091305"/>
            <a:ext cx="2249170" cy="2560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7115"/>
            <a:ext cx="12192000" cy="1685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850"/>
            <a:ext cx="12192000" cy="6971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50"/>
            <a:ext cx="3860800" cy="8890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1473" y="48896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迭代经验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6873" y="74296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中心控制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619760"/>
            <a:ext cx="8187055" cy="62382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290" y="1010920"/>
            <a:ext cx="5139690" cy="3415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增强开关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整体探针维度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探针插件维度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插件收集维度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在线节点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check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节点状态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域名映射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映射 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剔除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manager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4863" y="3479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存储设计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990" y="1239520"/>
            <a:ext cx="11336655" cy="1568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实现时序存储： 语言维度、小时维度、冷热存储。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索引设计原则：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doc 500m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，存储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1TB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小时呢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hot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，通配或者别名。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永久存储的实现：复盘需要，历史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segment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索引。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name=prefix+version+date+language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3393440"/>
            <a:ext cx="1218184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77310"/>
            <a:ext cx="12280900" cy="287718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4863" y="3479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内存泄露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990" y="1455420"/>
            <a:ext cx="11336655" cy="1938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内存泄露 →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SkyWalking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探针内存泄露 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Task Thread &amp; Worker Thread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定位：监控报警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→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dump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→ 测试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复现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→ jvisualvm定位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42720" y="2664655"/>
            <a:ext cx="10097009" cy="1092223"/>
          </a:xfrm>
        </p:spPr>
        <p:txBody>
          <a:bodyPr/>
          <a:lstStyle/>
          <a:p>
            <a:r>
              <a:rPr lang="zh-CN" altLang="en-US" dirty="0"/>
              <a:t>贝壳全链路跟踪实践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774" y="0"/>
            <a:ext cx="3488013" cy="6858000"/>
          </a:xfrm>
          <a:prstGeom prst="rect">
            <a:avLst/>
          </a:prstGeom>
          <a:solidFill>
            <a:srgbClr val="007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416867" y="1726208"/>
            <a:ext cx="237502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</a:t>
            </a:r>
            <a:endParaRPr lang="zh-CN" altLang="en-US" sz="50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24697" y="1245432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5114871" y="124536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发展历程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5080581" y="292479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实战分享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MH_Number_4">
            <a:hlinkClick r:id="rId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924697" y="2085089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MH_Number_4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24697" y="2924746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MH_Number_4">
            <a:hlinkClick r:id="rId1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924697" y="3764403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H_Entry_2">
            <a:hlinkClick r:id="rId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5080581" y="378863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产品交流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Entry_2">
            <a:hlinkClick r:id="rId1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087566" y="211516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线上规模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5815" cy="683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780"/>
            <a:ext cx="1219200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0"/>
            <a:ext cx="121494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9530"/>
            <a:ext cx="12192000" cy="6956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4321810"/>
            <a:ext cx="12065635" cy="2558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4863" y="3479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定位利器</a:t>
            </a:r>
            <a:r>
              <a:rPr kumimoji="1"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链路对比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990" y="1000125"/>
            <a:ext cx="11336655" cy="1568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赋能：每个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RD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都可以定位其他业务线异常能力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trace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相似度：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header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中传递经过应用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定位相似度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segment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：方法名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+ component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链路 定位相似度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19020"/>
            <a:ext cx="12192000" cy="45313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1689998" y="4237178"/>
            <a:ext cx="8781669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+mj-ea"/>
                <a:ea typeface="+mj-ea"/>
                <a:cs typeface="Arial" panose="020B0604020202090204" pitchFamily="34" charset="0"/>
              </a:rPr>
              <a:t>AMA</a:t>
            </a:r>
            <a:endParaRPr lang="en-US" altLang="zh-CN" sz="6600" b="1" dirty="0" smtClean="0">
              <a:solidFill>
                <a:schemeClr val="bg1"/>
              </a:solidFill>
              <a:latin typeface="+mj-ea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97" y="365126"/>
            <a:ext cx="10515600" cy="652306"/>
          </a:xfrm>
        </p:spPr>
        <p:txBody>
          <a:bodyPr/>
          <a:lstStyle/>
          <a:p>
            <a:r>
              <a:rPr lang="zh-CN" altLang="en-US" b="1" dirty="0"/>
              <a:t>扫码进群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-1397" y="1455354"/>
            <a:ext cx="10896239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① 活动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获取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 贝壳内推机会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 本活动抽奖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0"/>
            <a:ext cx="54229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50" y="1798320"/>
            <a:ext cx="4834890" cy="4151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774" y="0"/>
            <a:ext cx="3488013" cy="6858000"/>
          </a:xfrm>
          <a:prstGeom prst="rect">
            <a:avLst/>
          </a:prstGeom>
          <a:solidFill>
            <a:srgbClr val="007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416867" y="1726208"/>
            <a:ext cx="237502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赵禹光</a:t>
            </a:r>
            <a:endParaRPr lang="zh-CN" altLang="en-US" sz="50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" name="MH_Number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24697" y="1245432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MH_Entry_1">
            <a:hlinkClick r:id="rId1" action="ppaction://hlinksldjump"/>
          </p:cNvPr>
          <p:cNvSpPr txBox="1"/>
          <p:nvPr>
            <p:custDataLst>
              <p:tags r:id="rId3"/>
            </p:custDataLst>
          </p:nvPr>
        </p:nvSpPr>
        <p:spPr>
          <a:xfrm>
            <a:off x="5087620" y="3797935"/>
            <a:ext cx="5721350" cy="5105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altLang="zh-CN" sz="2400" b="1" dirty="0" smtClean="0">
                <a:sym typeface="+mn-ea"/>
              </a:rPr>
              <a:t>KE.com </a:t>
            </a:r>
            <a:r>
              <a:rPr lang="zh-CN" altLang="en-US" sz="2400" b="1" dirty="0" smtClean="0">
                <a:sym typeface="+mn-ea"/>
              </a:rPr>
              <a:t>工程师 主导过全链路跟踪落地</a:t>
            </a:r>
            <a:endParaRPr lang="zh-CN" altLang="en-US" sz="2400" b="1" dirty="0" smtClean="0">
              <a:sym typeface="+mn-ea"/>
            </a:endParaRPr>
          </a:p>
        </p:txBody>
      </p:sp>
      <p:sp>
        <p:nvSpPr>
          <p:cNvPr id="11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5080581" y="2099294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Alibaba Sentinel Committer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MH_Number_4">
            <a:hlinkClick r:id="rId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924697" y="2085089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MH_Number_4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24697" y="2924746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MH_Number_4">
            <a:hlinkClick r:id="rId1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924697" y="3764403"/>
            <a:ext cx="615046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00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H_Entry_2">
            <a:hlinkClick r:id="rId1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5080581" y="296313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KE.com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开源分布式任务调度作者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Entry_2">
            <a:hlinkClick r:id="rId1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087566" y="1289669"/>
            <a:ext cx="5088952" cy="544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defRPr sz="16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Apache SkyWalking PMC</a:t>
            </a:r>
            <a:endParaRPr 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065"/>
            <a:ext cx="1219200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1915"/>
            <a:ext cx="12338050" cy="6882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4990" y="347980"/>
            <a:ext cx="3488055" cy="972820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贝壳就在你身边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235" y="1320800"/>
            <a:ext cx="3891280" cy="3415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贝壳平台的赋能，帮助了我身边这位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 PMC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朋友，最终解决了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的问题。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反思：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经纪人应该做什么？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那现况是什么？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2335" y="-7620"/>
            <a:ext cx="823087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5" y="1854835"/>
            <a:ext cx="7837170" cy="4995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4863" y="3479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人店平台中心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0505" y="4149725"/>
            <a:ext cx="7009130" cy="1271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签中平台研发部：合同、财务、业绩等贝壳核心的业务系统，还有订单、支付、收支、业绩中台等核心中台系统。在这里，你有可能成为业务领域专家，更有机会成长为中台架构师。我们还曾孵化出开源“任务调度系统LSchedule”，以及“分布式链路追踪系统KeTrace”</a:t>
            </a:r>
            <a:endParaRPr 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42340"/>
            <a:ext cx="5907405" cy="3156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30" y="1000125"/>
            <a:ext cx="5046980" cy="5889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0505" y="5746750"/>
            <a:ext cx="5858510" cy="6813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简历投递：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zhaoyuguang@ke.com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zhaoyuguang777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（进度追踪）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4863" y="347981"/>
            <a:ext cx="10515600" cy="652306"/>
          </a:xfrm>
        </p:spPr>
        <p:txBody>
          <a:bodyPr/>
          <a:p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人店平台中心</a:t>
            </a:r>
            <a:r>
              <a:rPr kumimoji="1"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kumimoji="1" lang="zh-CN" altLang="en-US" dirty="0">
                <a:solidFill>
                  <a:schemeClr val="accent2"/>
                </a:solidFill>
                <a:sym typeface="+mn-ea"/>
              </a:rPr>
              <a:t>签中平台研发部</a:t>
            </a:r>
            <a:endParaRPr kumimoji="1"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505" y="1076960"/>
            <a:ext cx="5858510" cy="6813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简历投递：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zhaoyuguang@ke.com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微信：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zhaoyuguang777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（进度追踪）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840" y="2254885"/>
            <a:ext cx="4372610" cy="3754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78300" y="1076960"/>
            <a:ext cx="7931150" cy="5400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开发工程师岗位职责（签中研发）：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1.负责人店签中中台的业务建设，如订单中台、人店财务中台、支付中心以及业绩中台等方向的建设。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2.主动思考提升所负责方向的业务模型与技术模型，建立通用的订单、财务、业绩能力，为贝壳平台服务。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3.关注其他业务方的订单、财务、业绩需求，抽象合理的技术方案，帮助业务方快速并高质量地完成需求。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4.你的目标是成为一个或多个领域的技术专家，在负责的领域为平台提供最合理的业务方案与技术方案。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岗位要求：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1.熟悉Java语言以及语言相关的技术栈，熟悉JVM、多线程、异步等基础知识。有良好的编程习惯，对技术有热情，习惯从技术的角度思考问题、抽象方案。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2.对复杂的业务感兴趣，愿意深入钻研一个业务领域，有将复杂的业务模型抽象得更简单的能力。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3.沟通能力好，善于倾听，能快速理解对方的诉求，并充分表达自己的诉求。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4.积极主动，能给他人带来好的影响，既能完成部门的工作安排，又能主动发现问题并解决。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1"/>
</p:tagLst>
</file>

<file path=ppt/tags/tag10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1"/>
</p:tagLst>
</file>

<file path=ppt/tags/tag11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12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13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14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15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16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17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1"/>
</p:tagLst>
</file>

<file path=ppt/tags/tag18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1"/>
</p:tagLst>
</file>

<file path=ppt/tags/tag19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2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1"/>
</p:tagLst>
</file>

<file path=ppt/tags/tag20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21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22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23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24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25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1"/>
</p:tagLst>
</file>

<file path=ppt/tags/tag26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1"/>
</p:tagLst>
</file>

<file path=ppt/tags/tag27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28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29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3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30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31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32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33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1"/>
</p:tagLst>
</file>

<file path=ppt/tags/tag34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1"/>
</p:tagLst>
</file>

<file path=ppt/tags/tag35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36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37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38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39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4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40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5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6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4"/>
</p:tagLst>
</file>

<file path=ppt/tags/tag7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8.xml><?xml version="1.0" encoding="utf-8"?>
<p:tagLst xmlns:p="http://schemas.openxmlformats.org/presentationml/2006/main">
  <p:tag name="MH" val="20181122222933"/>
  <p:tag name="MH_LIBRARY" val="CONTENTS"/>
  <p:tag name="MH_TYPE" val="ENTRY"/>
  <p:tag name="ID" val="545840"/>
  <p:tag name="MH_ORDER" val="2"/>
</p:tagLst>
</file>

<file path=ppt/tags/tag9.xml><?xml version="1.0" encoding="utf-8"?>
<p:tagLst xmlns:p="http://schemas.openxmlformats.org/presentationml/2006/main">
  <p:tag name="MH" val="20181122222933"/>
  <p:tag name="MH_LIBRARY" val="CONTENTS"/>
  <p:tag name="MH_TYPE" val="NUMBER"/>
  <p:tag name="ID" val="545840"/>
  <p:tag name="MH_ORDER" val="1"/>
</p:tagLst>
</file>

<file path=ppt/theme/theme1.xml><?xml version="1.0" encoding="utf-8"?>
<a:theme xmlns:a="http://schemas.openxmlformats.org/drawingml/2006/main" name="背景1​​">
  <a:themeElements>
    <a:clrScheme name="自定义 2">
      <a:dk1>
        <a:sysClr val="windowText" lastClr="000000"/>
      </a:dk1>
      <a:lt1>
        <a:sysClr val="window" lastClr="FFFFFF"/>
      </a:lt1>
      <a:dk2>
        <a:srgbClr val="3072F3"/>
      </a:dk2>
      <a:lt2>
        <a:srgbClr val="E7E6E6"/>
      </a:lt2>
      <a:accent1>
        <a:srgbClr val="2E97F6"/>
      </a:accent1>
      <a:accent2>
        <a:srgbClr val="0972D1"/>
      </a:accent2>
      <a:accent3>
        <a:srgbClr val="002060"/>
      </a:accent3>
      <a:accent4>
        <a:srgbClr val="A5A5A5"/>
      </a:accent4>
      <a:accent5>
        <a:srgbClr val="ACC6FA"/>
      </a:accent5>
      <a:accent6>
        <a:srgbClr val="007767"/>
      </a:accent6>
      <a:hlink>
        <a:srgbClr val="48A1FA"/>
      </a:hlink>
      <a:folHlink>
        <a:srgbClr val="3F3F3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WPS 表格</Application>
  <PresentationFormat>宽屏</PresentationFormat>
  <Paragraphs>189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8" baseType="lpstr">
      <vt:lpstr>Arial</vt:lpstr>
      <vt:lpstr>方正书宋_GBK</vt:lpstr>
      <vt:lpstr>Wingdings</vt:lpstr>
      <vt:lpstr>Arial Hebrew</vt:lpstr>
      <vt:lpstr>Adobe Hebrew</vt:lpstr>
      <vt:lpstr>Helvetica Neue</vt:lpstr>
      <vt:lpstr>微软雅黑</vt:lpstr>
      <vt:lpstr>汉仪旗黑</vt:lpstr>
      <vt:lpstr>ArialMT</vt:lpstr>
      <vt:lpstr>微软雅黑</vt:lpstr>
      <vt:lpstr>华文细黑</vt:lpstr>
      <vt:lpstr>华文中宋</vt:lpstr>
      <vt:lpstr>Calibri</vt:lpstr>
      <vt:lpstr>宋体</vt:lpstr>
      <vt:lpstr>Arial Unicode MS</vt:lpstr>
      <vt:lpstr>等线</vt:lpstr>
      <vt:lpstr>汉仪中等线KW</vt:lpstr>
      <vt:lpstr>黑体-简</vt:lpstr>
      <vt:lpstr>华文宋体</vt:lpstr>
      <vt:lpstr>汉仪书宋二KW</vt:lpstr>
      <vt:lpstr>背景1​​</vt:lpstr>
      <vt:lpstr>扫码进群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贝壳就在你身边</vt:lpstr>
      <vt:lpstr>人店平台中心</vt:lpstr>
      <vt:lpstr>人店平台中心-签中平台研发部</vt:lpstr>
      <vt:lpstr>PowerPoint 演示文稿</vt:lpstr>
      <vt:lpstr>发展历程</vt:lpstr>
      <vt:lpstr>PowerPoint 演示文稿</vt:lpstr>
      <vt:lpstr>线上规模</vt:lpstr>
      <vt:lpstr>PowerPoint 演示文稿</vt:lpstr>
      <vt:lpstr>项目架构</vt:lpstr>
      <vt:lpstr>迭代经验</vt:lpstr>
      <vt:lpstr>中心控制</vt:lpstr>
      <vt:lpstr>存储设计</vt:lpstr>
      <vt:lpstr>内存泄露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定位利器-链路对比</vt:lpstr>
      <vt:lpstr>PowerPoint 演示文稿</vt:lpstr>
      <vt:lpstr>扫码进群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zhao</cp:lastModifiedBy>
  <cp:revision>981</cp:revision>
  <dcterms:created xsi:type="dcterms:W3CDTF">2020-11-13T13:54:33Z</dcterms:created>
  <dcterms:modified xsi:type="dcterms:W3CDTF">2020-11-13T13:54:33Z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  <property fmtid="{D5CDD505-2E9C-101B-9397-08002B2CF9AE}" pid="3" name="CWMbf2c49e3fd814c25a329ae2212f213ec">
    <vt:lpwstr>CWMZzY6FZOAw7DcRVtnpKBQYUF/qrmjCEk7GWsttEPYy2iwsGwJLiWcaBL/edg/Zwpi3q5i8ijsbWpggatv1Iq5Xe6B+U+uVaNIA7U01JgC+48=</vt:lpwstr>
  </property>
</Properties>
</file>